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08" r:id="rId2"/>
    <p:sldId id="309" r:id="rId3"/>
    <p:sldId id="312" r:id="rId4"/>
    <p:sldId id="318" r:id="rId5"/>
    <p:sldId id="319" r:id="rId6"/>
    <p:sldId id="320" r:id="rId7"/>
    <p:sldId id="321" r:id="rId8"/>
    <p:sldId id="313" r:id="rId9"/>
    <p:sldId id="314" r:id="rId10"/>
    <p:sldId id="315" r:id="rId11"/>
    <p:sldId id="316" r:id="rId12"/>
    <p:sldId id="317" r:id="rId13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87722"/>
    <a:srgbClr val="405363"/>
    <a:srgbClr val="0033CC"/>
    <a:srgbClr val="698498"/>
    <a:srgbClr val="547084"/>
    <a:srgbClr val="AA5616"/>
    <a:srgbClr val="5F8A00"/>
    <a:srgbClr val="84BD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orp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135893" y="1188449"/>
            <a:ext cx="6336704" cy="498764"/>
          </a:xfrm>
        </p:spPr>
        <p:txBody>
          <a:bodyPr>
            <a:noAutofit/>
          </a:bodyPr>
          <a:lstStyle>
            <a:lvl1pPr algn="r">
              <a:defRPr lang="en-US" sz="4267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988840"/>
            <a:ext cx="5376333" cy="575733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667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240000" y="3318084"/>
            <a:ext cx="6877637" cy="241473"/>
          </a:xfrm>
          <a:prstGeom prst="rect">
            <a:avLst/>
          </a:prstGeom>
          <a:noFill/>
        </p:spPr>
        <p:txBody>
          <a:bodyPr wrap="square" lIns="117221" tIns="58609" rIns="117221" bIns="58609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La</a:t>
            </a:r>
            <a:r>
              <a:rPr lang="en-US" sz="800" b="0" cap="none" spc="0" baseline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Fondation Dassault Systèmes | </a:t>
            </a:r>
            <a:r>
              <a:rPr lang="en-US" sz="8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55" y="4478678"/>
            <a:ext cx="2983790" cy="23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08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Cover_Corp Template_2015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407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68" y="2586679"/>
            <a:ext cx="4068504" cy="1694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3240000" y="3318084"/>
            <a:ext cx="6877637" cy="241473"/>
          </a:xfrm>
          <a:prstGeom prst="rect">
            <a:avLst/>
          </a:prstGeom>
          <a:noFill/>
        </p:spPr>
        <p:txBody>
          <a:bodyPr wrap="square" lIns="117221" tIns="58609" rIns="117221" bIns="58609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8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La Fondation Dassault Systèmes | </a:t>
            </a:r>
            <a:r>
              <a:rPr lang="en-US" sz="8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8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</a:t>
            </a:r>
          </a:p>
        </p:txBody>
      </p:sp>
    </p:spTree>
    <p:extLst>
      <p:ext uri="{BB962C8B-B14F-4D97-AF65-F5344CB8AC3E}">
        <p14:creationId xmlns:p14="http://schemas.microsoft.com/office/powerpoint/2010/main" val="986422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972458" y="1508893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Project Description – Put Name 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972458" y="2224944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Engineering Concept Relevance – Put relevant Slide name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972458" y="294900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3D Data Image / Sketch / Photos / Demo Video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972458" y="366908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Applications in Real World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972458" y="438916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Advanced Technology Usage (If Any)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972458" y="510924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Contact Details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22" hasCustomPrompt="1"/>
          </p:nvPr>
        </p:nvSpPr>
        <p:spPr>
          <a:xfrm>
            <a:off x="959430" y="582932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Certificates / Accolades </a:t>
            </a:r>
          </a:p>
        </p:txBody>
      </p:sp>
    </p:spTree>
    <p:extLst>
      <p:ext uri="{BB962C8B-B14F-4D97-AF65-F5344CB8AC3E}">
        <p14:creationId xmlns:p14="http://schemas.microsoft.com/office/powerpoint/2010/main" val="34804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59430" y="482330"/>
            <a:ext cx="10561173" cy="49876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Advance Technology Usage</a:t>
            </a:r>
            <a:endParaRPr lang="fr-FR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958852" y="1138518"/>
            <a:ext cx="5120640" cy="4946899"/>
          </a:xfrm>
        </p:spPr>
        <p:txBody>
          <a:bodyPr/>
          <a:lstStyle>
            <a:lvl1pPr>
              <a:defRPr baseline="0"/>
            </a:lvl1pPr>
            <a:lvl4pPr>
              <a:defRPr spc="0" baseline="0"/>
            </a:lvl4pPr>
          </a:lstStyle>
          <a:p>
            <a:pPr lvl="0"/>
            <a:r>
              <a:rPr lang="en-US" dirty="0"/>
              <a:t>Types of Advance Tech (AR/VR, 3DPrinting, IOT, Voice Recognition)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6417311" y="1138518"/>
            <a:ext cx="5120640" cy="495141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Images about same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28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ue_Corp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135893" y="1188449"/>
            <a:ext cx="6336704" cy="498764"/>
          </a:xfrm>
        </p:spPr>
        <p:txBody>
          <a:bodyPr>
            <a:noAutofit/>
          </a:bodyPr>
          <a:lstStyle>
            <a:lvl1pPr algn="r">
              <a:defRPr lang="en-US" sz="4267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988840"/>
            <a:ext cx="5376333" cy="575733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667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240000" y="3318084"/>
            <a:ext cx="6877637" cy="241473"/>
          </a:xfrm>
          <a:prstGeom prst="rect">
            <a:avLst/>
          </a:prstGeom>
          <a:noFill/>
        </p:spPr>
        <p:txBody>
          <a:bodyPr wrap="square" lIns="117221" tIns="58609" rIns="117221" bIns="58609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8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La Fondation Dassault Systèmes | </a:t>
            </a:r>
            <a:r>
              <a:rPr lang="en-US" sz="8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8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10" y="5188895"/>
            <a:ext cx="3397219" cy="14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8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972458" y="1508893"/>
            <a:ext cx="10565492" cy="480000"/>
          </a:xfrm>
          <a:solidFill>
            <a:srgbClr val="005386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972458" y="2224944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972458" y="294900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972458" y="366908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972458" y="438916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972458" y="510924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4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823525" y="1172749"/>
            <a:ext cx="9697077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4267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824567" y="2276873"/>
            <a:ext cx="9696451" cy="624417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667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249594" lvl="0" indent="-345591" algn="r" defTabSz="1172173" rtl="0" eaLnBrk="1" latinLnBrk="0" hangingPunct="1">
              <a:lnSpc>
                <a:spcPts val="2667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8491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59430" y="1123951"/>
            <a:ext cx="10568543" cy="499206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59430" y="482330"/>
            <a:ext cx="10561173" cy="4987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959429" y="1701800"/>
            <a:ext cx="10601199" cy="4223477"/>
          </a:xfrm>
        </p:spPr>
        <p:txBody>
          <a:bodyPr/>
          <a:lstStyle>
            <a:lvl1pPr marL="335992" indent="-335992">
              <a:spcBef>
                <a:spcPts val="1067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533"/>
              </a:spcBef>
              <a:defRPr/>
            </a:lvl3pPr>
            <a:lvl4pPr>
              <a:spcBef>
                <a:spcPts val="533"/>
              </a:spcBef>
              <a:defRPr spc="0" baseline="0"/>
            </a:lvl4pPr>
            <a:lvl5pPr>
              <a:spcBef>
                <a:spcPts val="533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8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958851" y="1172749"/>
            <a:ext cx="10562167" cy="4912668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7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9430" y="482330"/>
            <a:ext cx="10561173" cy="49876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58852" y="1123951"/>
            <a:ext cx="10579099" cy="499206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958852" y="1701800"/>
            <a:ext cx="5120640" cy="4383617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6417311" y="1700808"/>
            <a:ext cx="5120640" cy="438912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3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 head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58850" y="1123951"/>
            <a:ext cx="10579100" cy="499206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7257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8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59430" y="482330"/>
            <a:ext cx="10561173" cy="498764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Main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58851" y="1742495"/>
            <a:ext cx="10561752" cy="4342923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3240000" y="3318084"/>
            <a:ext cx="6877637" cy="241473"/>
          </a:xfrm>
          <a:prstGeom prst="rect">
            <a:avLst/>
          </a:prstGeom>
          <a:noFill/>
        </p:spPr>
        <p:txBody>
          <a:bodyPr wrap="square" lIns="117221" tIns="58609" rIns="117221" bIns="58609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La</a:t>
            </a:r>
            <a:r>
              <a:rPr lang="en-US" sz="800" b="0" cap="none" spc="0" baseline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Fondation Dassault Systèmes | </a:t>
            </a:r>
            <a:r>
              <a:rPr lang="en-US" sz="8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05" y="5986499"/>
            <a:ext cx="1278767" cy="10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4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63" r:id="rId12"/>
    <p:sldLayoutId id="2147483675" r:id="rId13"/>
  </p:sldLayoutIdLst>
  <p:txStyles>
    <p:titleStyle>
      <a:lvl1pPr algn="l" defTabSz="1172173" rtl="0" eaLnBrk="1" latinLnBrk="0" hangingPunct="1">
        <a:spcBef>
          <a:spcPct val="0"/>
        </a:spcBef>
        <a:buNone/>
        <a:defRPr lang="en-US" sz="4267" b="0" i="0" kern="1200" spc="0" baseline="0" noProof="0" dirty="0">
          <a:solidFill>
            <a:schemeClr val="bg1"/>
          </a:solidFill>
          <a:effectLst/>
          <a:latin typeface="+mj-lt"/>
          <a:ea typeface="+mj-ea"/>
          <a:cs typeface="3ds Condensed"/>
        </a:defRPr>
      </a:lvl1pPr>
    </p:titleStyle>
    <p:bodyStyle>
      <a:lvl1pPr marL="304792" indent="-304792" algn="l" defTabSz="1172173" rtl="0" eaLnBrk="1" latinLnBrk="0" hangingPunct="1">
        <a:lnSpc>
          <a:spcPct val="100000"/>
        </a:lnSpc>
        <a:spcBef>
          <a:spcPts val="1067"/>
        </a:spcBef>
        <a:buClr>
          <a:schemeClr val="bg1"/>
        </a:buClr>
        <a:buSzPct val="80000"/>
        <a:buFont typeface="Wingdings 3" panose="05040102010807070707" pitchFamily="18" charset="2"/>
        <a:buChar char="u"/>
        <a:defRPr sz="2667" b="0" i="0" kern="900" spc="0">
          <a:solidFill>
            <a:schemeClr val="bg1"/>
          </a:solidFill>
          <a:latin typeface="+mn-lt"/>
          <a:ea typeface="+mn-ea"/>
          <a:cs typeface="3ds Light"/>
        </a:defRPr>
      </a:lvl1pPr>
      <a:lvl2pPr marL="533387" marR="0" indent="-234945" algn="l" defTabSz="1172173" rtl="0" eaLnBrk="1" fontAlgn="auto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bg1"/>
        </a:buClr>
        <a:buSzPct val="75000"/>
        <a:buFont typeface="Wingdings 3" panose="05040102010807070707" pitchFamily="18" charset="2"/>
        <a:buChar char="w"/>
        <a:tabLst/>
        <a:defRPr sz="2400" b="0" i="0" kern="900" spc="0" baseline="0">
          <a:solidFill>
            <a:schemeClr val="bg1"/>
          </a:solidFill>
          <a:latin typeface="+mn-lt"/>
          <a:ea typeface="+mn-ea"/>
          <a:cs typeface="3ds Light"/>
        </a:defRPr>
      </a:lvl2pPr>
      <a:lvl3pPr marL="838179" marR="0" indent="-211661" algn="l" defTabSz="1172173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1"/>
        </a:buClr>
        <a:buSzPct val="60000"/>
        <a:buFont typeface="Wingdings 3" panose="05040102010807070707" pitchFamily="18" charset="2"/>
        <a:buChar char="u"/>
        <a:tabLst/>
        <a:defRPr sz="2133" b="0" i="0" kern="900" spc="0">
          <a:solidFill>
            <a:schemeClr val="bg1"/>
          </a:solidFill>
          <a:latin typeface="+mn-lt"/>
          <a:ea typeface="+mn-ea"/>
          <a:cs typeface="3ds Light"/>
        </a:defRPr>
      </a:lvl3pPr>
      <a:lvl4pPr marL="1142971" indent="-239178" algn="l" defTabSz="1172173" rtl="0" eaLnBrk="1" latinLnBrk="0" hangingPunct="1">
        <a:lnSpc>
          <a:spcPct val="100000"/>
        </a:lnSpc>
        <a:spcBef>
          <a:spcPts val="533"/>
        </a:spcBef>
        <a:buClr>
          <a:schemeClr val="bg1"/>
        </a:buClr>
        <a:buSzPct val="60000"/>
        <a:buFont typeface="Wingdings 3" panose="05040102010807070707" pitchFamily="18" charset="2"/>
        <a:buChar char="w"/>
        <a:defRPr sz="1867" b="0" i="0" kern="900" spc="-93">
          <a:solidFill>
            <a:schemeClr val="bg1"/>
          </a:solidFill>
          <a:latin typeface="+mn-lt"/>
          <a:ea typeface="+mn-ea"/>
          <a:cs typeface="3ds Light"/>
        </a:defRPr>
      </a:lvl4pPr>
      <a:lvl5pPr marL="1219170" indent="0" algn="l" defTabSz="1371566" rtl="0" eaLnBrk="1" latinLnBrk="0" hangingPunct="1">
        <a:lnSpc>
          <a:spcPct val="100000"/>
        </a:lnSpc>
        <a:spcBef>
          <a:spcPts val="400"/>
        </a:spcBef>
        <a:buFont typeface="Arial"/>
        <a:buNone/>
        <a:defRPr sz="1600" b="0" i="0" kern="1200" baseline="0">
          <a:solidFill>
            <a:schemeClr val="bg1"/>
          </a:solidFill>
          <a:latin typeface="+mn-lt"/>
          <a:ea typeface="+mn-ea"/>
          <a:cs typeface="3ds Light"/>
        </a:defRPr>
      </a:lvl5pPr>
      <a:lvl6pPr marL="3223477" indent="-293043" algn="l" defTabSz="1172173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809562" indent="-293043" algn="l" defTabSz="1172173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395649" indent="-293043" algn="l" defTabSz="1172173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4981735" indent="-293043" algn="l" defTabSz="1172173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1pPr>
      <a:lvl2pPr marL="586087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2pPr>
      <a:lvl3pPr marL="1172173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758260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44345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930432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516519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4102605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688692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[1/12]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246" y="805324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  <a:p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93417" y="1556561"/>
            <a:ext cx="21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92550" y="1556561"/>
            <a:ext cx="1865745" cy="37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169891" y="1560910"/>
            <a:ext cx="0" cy="4332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3FBE93-8ED0-282B-C855-05DA1A1BD1DB}"/>
              </a:ext>
            </a:extLst>
          </p:cNvPr>
          <p:cNvSpPr txBox="1"/>
          <p:nvPr/>
        </p:nvSpPr>
        <p:spPr>
          <a:xfrm>
            <a:off x="1849624" y="2426105"/>
            <a:ext cx="405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onvert existing Turbocharger into 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digital twin.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D1684-F75A-4B77-E7CB-9D52907385A5}"/>
              </a:ext>
            </a:extLst>
          </p:cNvPr>
          <p:cNvSpPr txBox="1"/>
          <p:nvPr/>
        </p:nvSpPr>
        <p:spPr>
          <a:xfrm>
            <a:off x="6434074" y="2426105"/>
            <a:ext cx="4750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reate 3D digital twin of turbocharger.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the components and its working.</a:t>
            </a: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design and geometry of turbocharger.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E7F11-5F83-E880-6566-825364A7AD1E}"/>
              </a:ext>
            </a:extLst>
          </p:cNvPr>
          <p:cNvSpPr txBox="1"/>
          <p:nvPr/>
        </p:nvSpPr>
        <p:spPr>
          <a:xfrm>
            <a:off x="625151" y="6157809"/>
            <a:ext cx="3806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Prepared by : Aman Kumar</a:t>
            </a:r>
          </a:p>
          <a:p>
            <a:r>
              <a:rPr lang="en-US" dirty="0">
                <a:solidFill>
                  <a:srgbClr val="00B0F0"/>
                </a:solidFill>
              </a:rPr>
              <a:t>             USN:1DS21ME010</a:t>
            </a:r>
            <a:endParaRPr lang="en-US" sz="1800" dirty="0">
              <a:solidFill>
                <a:srgbClr val="00B0F0"/>
              </a:solidFill>
            </a:endParaRPr>
          </a:p>
          <a:p>
            <a:endParaRPr lang="en-US" sz="1800" dirty="0">
              <a:solidFill>
                <a:srgbClr val="00B0F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94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[10/12]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5349" y="805324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2150546" y="1572439"/>
            <a:ext cx="3741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Assembly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769D4-6BBA-23CE-AB93-37480CC0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59822" y="2251886"/>
            <a:ext cx="2820973" cy="290626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41AF71-AA22-0D93-DEE1-EA2D7E5A2767}"/>
              </a:ext>
            </a:extLst>
          </p:cNvPr>
          <p:cNvSpPr/>
          <p:nvPr/>
        </p:nvSpPr>
        <p:spPr>
          <a:xfrm>
            <a:off x="4846353" y="3400968"/>
            <a:ext cx="1156996" cy="9330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FA61-CFAD-22B2-8DE1-F38034AF7AA9}"/>
              </a:ext>
            </a:extLst>
          </p:cNvPr>
          <p:cNvSpPr txBox="1"/>
          <p:nvPr/>
        </p:nvSpPr>
        <p:spPr>
          <a:xfrm>
            <a:off x="2452240" y="51731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Physical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66B22D-D0F7-9089-A71B-16A52FFF2292}"/>
              </a:ext>
            </a:extLst>
          </p:cNvPr>
          <p:cNvSpPr txBox="1"/>
          <p:nvPr/>
        </p:nvSpPr>
        <p:spPr>
          <a:xfrm>
            <a:off x="8041880" y="5232805"/>
            <a:ext cx="299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3D Assembly Model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795D69-038A-56BF-58BB-6FCA03973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89" y="6039614"/>
            <a:ext cx="3859102" cy="1225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1EF7A-1C68-6708-7587-9432E0CB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426" y="2102897"/>
            <a:ext cx="2660508" cy="2919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86849E-FDB9-3D85-802C-AC0E05716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142" y="2102897"/>
            <a:ext cx="2728998" cy="288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1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[11/12]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5349" y="805324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2150545" y="1572439"/>
            <a:ext cx="680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Locating Centre Of Gravity of 3D model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DFB83-BCEC-A755-35FC-ED7030447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572" y="2255671"/>
            <a:ext cx="4724809" cy="3262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29BABC-3980-3288-B96F-D3F57C8A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57" y="6103932"/>
            <a:ext cx="3859102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6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</a:t>
            </a:r>
            <a:r>
              <a:rPr lang="en-US" sz="2800"/>
              <a:t>I [12/12]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5349" y="805324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2150545" y="1572439"/>
            <a:ext cx="501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 and 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48C62-F571-4F37-C6D6-5C85691905D9}"/>
              </a:ext>
            </a:extLst>
          </p:cNvPr>
          <p:cNvSpPr txBox="1"/>
          <p:nvPr/>
        </p:nvSpPr>
        <p:spPr>
          <a:xfrm>
            <a:off x="2220686" y="2286000"/>
            <a:ext cx="8640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components and its working have been studied with its assembly.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digital twin model is made by extracting dimensions.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Drawing and the concept of reverse engineering has been implemented.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4FA083-82A7-96CF-6266-AC8D0DE3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4" y="6032313"/>
            <a:ext cx="3859102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4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[2/12]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246" y="805324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9624" y="1560910"/>
            <a:ext cx="860066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Methodology</a:t>
            </a:r>
          </a:p>
          <a:p>
            <a:pPr algn="ctr"/>
            <a:endParaRPr lang="en-US" sz="1600" dirty="0"/>
          </a:p>
          <a:p>
            <a:r>
              <a:rPr lang="en-US" sz="1600" b="1" dirty="0">
                <a:solidFill>
                  <a:schemeClr val="tx1">
                    <a:lumMod val="75000"/>
                  </a:schemeClr>
                </a:solidFill>
              </a:rPr>
              <a:t>Analyzing the Architecture of equipment/ device/ machine/ assembly</a:t>
            </a:r>
          </a:p>
          <a:p>
            <a:endParaRPr lang="en-US" sz="1600" b="1" dirty="0">
              <a:solidFill>
                <a:schemeClr val="tx1">
                  <a:lumMod val="75000"/>
                </a:schemeClr>
              </a:solidFill>
            </a:endParaRP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and every component of turbocharger have been analyzed and has been found that it consists of 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Compressor Wheel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Compressor Cover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Exhaust Turbine Wheel with shaft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Exhaust Housing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Gasket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Exhaust Clamp Ring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Bearing Housing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2F298-90A4-73A4-7C3F-4494D165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7" y="6116779"/>
            <a:ext cx="3859102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1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[3/12]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246" y="823986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169891" y="1560910"/>
            <a:ext cx="0" cy="4332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1964093" y="1918949"/>
            <a:ext cx="374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MEASURING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6C65-F952-3EE7-8A15-06719A070EB9}"/>
              </a:ext>
            </a:extLst>
          </p:cNvPr>
          <p:cNvSpPr txBox="1"/>
          <p:nvPr/>
        </p:nvSpPr>
        <p:spPr>
          <a:xfrm>
            <a:off x="1866122" y="2565918"/>
            <a:ext cx="39375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Vernier Calliper has been used for measuring linear dimensions of the parts of turbocharger.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0000"/>
                </a:solidFill>
              </a:rPr>
              <a:t>Micrometer</a:t>
            </a:r>
            <a:r>
              <a:rPr lang="en-IN" dirty="0">
                <a:solidFill>
                  <a:srgbClr val="000000"/>
                </a:solidFill>
              </a:rPr>
              <a:t> and screw gauge has been used to measure the thickness of blades of compressor wheel and turbine.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The concept of reverse engineering has been applied 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4686C-06F8-CEB8-5603-B0346DEBF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0910"/>
            <a:ext cx="5145470" cy="433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8C871A-9065-81C2-9741-413143473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89" y="6135441"/>
            <a:ext cx="3859102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[4/12]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246" y="823986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1977832" y="1387047"/>
            <a:ext cx="584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ENGINEERING SCHEMATIC SKETCH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C871A-9065-81C2-9741-41314347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9" y="6135441"/>
            <a:ext cx="3859102" cy="1225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576320-CA3F-81D1-6E29-3E9460E97C81}"/>
              </a:ext>
            </a:extLst>
          </p:cNvPr>
          <p:cNvSpPr txBox="1"/>
          <p:nvPr/>
        </p:nvSpPr>
        <p:spPr>
          <a:xfrm>
            <a:off x="5251752" y="5755763"/>
            <a:ext cx="40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Compressor Cover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E35368-0F07-27AB-2E44-97CE5FD3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018" y="1848712"/>
            <a:ext cx="8248260" cy="39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7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[5/12]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246" y="823986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1977832" y="1387047"/>
            <a:ext cx="584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ENGINEERING SCHEMATIC SKETCH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C871A-9065-81C2-9741-41314347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9" y="6135441"/>
            <a:ext cx="3859102" cy="1225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576320-CA3F-81D1-6E29-3E9460E97C81}"/>
              </a:ext>
            </a:extLst>
          </p:cNvPr>
          <p:cNvSpPr txBox="1"/>
          <p:nvPr/>
        </p:nvSpPr>
        <p:spPr>
          <a:xfrm>
            <a:off x="5251752" y="5755763"/>
            <a:ext cx="40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Bearing Housing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4E2E5-96EA-78F7-1B37-8EA62B75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832" y="2090444"/>
            <a:ext cx="8613476" cy="36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4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[6/12]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246" y="823986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1977832" y="1387047"/>
            <a:ext cx="584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ENGINEERING SCHEMATIC SKETCH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C871A-9065-81C2-9741-41314347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9" y="6135441"/>
            <a:ext cx="3859102" cy="1225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576320-CA3F-81D1-6E29-3E9460E97C81}"/>
              </a:ext>
            </a:extLst>
          </p:cNvPr>
          <p:cNvSpPr txBox="1"/>
          <p:nvPr/>
        </p:nvSpPr>
        <p:spPr>
          <a:xfrm>
            <a:off x="7861937" y="5601572"/>
            <a:ext cx="40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Exhaust Turbine Wheel with Shaft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ACC12-C438-687F-18EF-223CC7B4F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60482" y="2841763"/>
            <a:ext cx="3806004" cy="1620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7194F-5767-35F3-C3A3-532F68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968" y="1944945"/>
            <a:ext cx="5131387" cy="3400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139C73-88F2-2461-D32F-ADFBEC55DE35}"/>
              </a:ext>
            </a:extLst>
          </p:cNvPr>
          <p:cNvSpPr txBox="1"/>
          <p:nvPr/>
        </p:nvSpPr>
        <p:spPr>
          <a:xfrm>
            <a:off x="3439613" y="5435785"/>
            <a:ext cx="411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Exhaust Clamp Ring [Scale(2:1)]</a:t>
            </a:r>
          </a:p>
        </p:txBody>
      </p:sp>
    </p:spTree>
    <p:extLst>
      <p:ext uri="{BB962C8B-B14F-4D97-AF65-F5344CB8AC3E}">
        <p14:creationId xmlns:p14="http://schemas.microsoft.com/office/powerpoint/2010/main" val="360644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[7/12]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246" y="823986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1977832" y="1387047"/>
            <a:ext cx="584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ENGINEERING SCHEMATIC SKETCH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C871A-9065-81C2-9741-41314347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9" y="6135441"/>
            <a:ext cx="3859102" cy="1225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576320-CA3F-81D1-6E29-3E9460E97C81}"/>
              </a:ext>
            </a:extLst>
          </p:cNvPr>
          <p:cNvSpPr txBox="1"/>
          <p:nvPr/>
        </p:nvSpPr>
        <p:spPr>
          <a:xfrm>
            <a:off x="3988861" y="5228152"/>
            <a:ext cx="40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139C73-88F2-2461-D32F-ADFBEC55DE35}"/>
              </a:ext>
            </a:extLst>
          </p:cNvPr>
          <p:cNvSpPr txBox="1"/>
          <p:nvPr/>
        </p:nvSpPr>
        <p:spPr>
          <a:xfrm>
            <a:off x="8570162" y="5305273"/>
            <a:ext cx="411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Nut [Scale(2:1)]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FC447-0A5C-E3FF-1761-64A197CC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250" y="2229421"/>
            <a:ext cx="4598728" cy="2838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4D36AF-C817-7035-1805-E419BC217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030" y="2213795"/>
            <a:ext cx="3570575" cy="28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6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[8/12]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246" y="805324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2150546" y="1572439"/>
            <a:ext cx="3741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3D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77278F-C036-BE9A-80EA-894C11D2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722" y="2052636"/>
            <a:ext cx="3932261" cy="16796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C5CB75-5282-8902-9E75-18C55EBE8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076" y="3680669"/>
            <a:ext cx="3072650" cy="3292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4EEA6D-F72F-9F7B-6D4A-EA029D44F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403" y="5782475"/>
            <a:ext cx="2237426" cy="329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26CF-A356-8292-590E-E6C351188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910" y="5860611"/>
            <a:ext cx="2085013" cy="3231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52BD93-0EEE-38D6-F0B5-7F2AC6BD6807}"/>
              </a:ext>
            </a:extLst>
          </p:cNvPr>
          <p:cNvSpPr txBox="1"/>
          <p:nvPr/>
        </p:nvSpPr>
        <p:spPr>
          <a:xfrm>
            <a:off x="7903029" y="3732245"/>
            <a:ext cx="242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Fig.2.Compressor Wheel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6B04FA-9282-F1C1-6D6D-1EC250AEB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12" y="6097681"/>
            <a:ext cx="3859102" cy="122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C1D19-933E-587D-C967-9D4738C28B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323" y="2135396"/>
            <a:ext cx="3410897" cy="1505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BF4BF1-9871-ECBA-ECC3-B70E95657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3323" y="3918569"/>
            <a:ext cx="3425633" cy="1863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F5DAA8-4281-A77D-2E37-D015AE74D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3046" y="4108888"/>
            <a:ext cx="3932261" cy="17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3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41204" y="306560"/>
            <a:ext cx="9056802" cy="498764"/>
          </a:xfrm>
        </p:spPr>
        <p:txBody>
          <a:bodyPr/>
          <a:lstStyle/>
          <a:p>
            <a:br>
              <a:rPr lang="en-US" sz="2800" b="1" dirty="0">
                <a:solidFill>
                  <a:srgbClr val="FFC000"/>
                </a:solidFill>
              </a:rPr>
            </a:br>
            <a:r>
              <a:rPr lang="en-US" sz="2800" b="1" dirty="0">
                <a:solidFill>
                  <a:srgbClr val="FFC000"/>
                </a:solidFill>
              </a:rPr>
              <a:t>REPORT: </a:t>
            </a:r>
            <a:r>
              <a:rPr lang="en-US" sz="2800" dirty="0"/>
              <a:t>Engineering DESIGN Internship – Phase I [9/12]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21608" y="1963114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31355" y="4145719"/>
            <a:ext cx="0" cy="163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76652" y="1746860"/>
            <a:ext cx="0" cy="330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689" y="5555155"/>
            <a:ext cx="6114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College/ Institute/ University Name: </a:t>
            </a:r>
            <a:r>
              <a:rPr lang="en-US" sz="1600" b="1" dirty="0">
                <a:latin typeface="+mj-lt"/>
              </a:rPr>
              <a:t>_________________________________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0173" y="5556289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05363"/>
                </a:solidFill>
                <a:latin typeface="+mj-lt"/>
              </a:rPr>
              <a:t>Professor:</a:t>
            </a:r>
            <a:r>
              <a:rPr lang="en-US" sz="1600" b="1" dirty="0">
                <a:latin typeface="+mj-lt"/>
              </a:rPr>
              <a:t> _________________________________________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246" y="805324"/>
            <a:ext cx="11528511" cy="5311455"/>
            <a:chOff x="241246" y="805324"/>
            <a:chExt cx="11528511" cy="5311455"/>
          </a:xfrm>
        </p:grpSpPr>
        <p:grpSp>
          <p:nvGrpSpPr>
            <p:cNvPr id="31" name="Group 30"/>
            <p:cNvGrpSpPr/>
            <p:nvPr/>
          </p:nvGrpSpPr>
          <p:grpSpPr>
            <a:xfrm>
              <a:off x="369454" y="1082961"/>
              <a:ext cx="11400303" cy="5033818"/>
              <a:chOff x="809591" y="3541117"/>
              <a:chExt cx="11028879" cy="3865858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809591" y="3541117"/>
                <a:ext cx="11028879" cy="3865858"/>
              </a:xfrm>
              <a:custGeom>
                <a:avLst/>
                <a:gdLst>
                  <a:gd name="connsiteX0" fmla="*/ 0 w 9086273"/>
                  <a:gd name="connsiteY0" fmla="*/ 228416 h 2284159"/>
                  <a:gd name="connsiteX1" fmla="*/ 228416 w 9086273"/>
                  <a:gd name="connsiteY1" fmla="*/ 0 h 2284159"/>
                  <a:gd name="connsiteX2" fmla="*/ 8857857 w 9086273"/>
                  <a:gd name="connsiteY2" fmla="*/ 0 h 2284159"/>
                  <a:gd name="connsiteX3" fmla="*/ 9086273 w 9086273"/>
                  <a:gd name="connsiteY3" fmla="*/ 228416 h 2284159"/>
                  <a:gd name="connsiteX4" fmla="*/ 9086273 w 9086273"/>
                  <a:gd name="connsiteY4" fmla="*/ 2055743 h 2284159"/>
                  <a:gd name="connsiteX5" fmla="*/ 8857857 w 9086273"/>
                  <a:gd name="connsiteY5" fmla="*/ 2284159 h 2284159"/>
                  <a:gd name="connsiteX6" fmla="*/ 228416 w 9086273"/>
                  <a:gd name="connsiteY6" fmla="*/ 2284159 h 2284159"/>
                  <a:gd name="connsiteX7" fmla="*/ 0 w 9086273"/>
                  <a:gd name="connsiteY7" fmla="*/ 2055743 h 2284159"/>
                  <a:gd name="connsiteX8" fmla="*/ 0 w 9086273"/>
                  <a:gd name="connsiteY8" fmla="*/ 228416 h 22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86273" h="2284159">
                    <a:moveTo>
                      <a:pt x="0" y="228416"/>
                    </a:moveTo>
                    <a:cubicBezTo>
                      <a:pt x="0" y="102265"/>
                      <a:pt x="102265" y="0"/>
                      <a:pt x="228416" y="0"/>
                    </a:cubicBezTo>
                    <a:lnTo>
                      <a:pt x="8857857" y="0"/>
                    </a:lnTo>
                    <a:cubicBezTo>
                      <a:pt x="8984008" y="0"/>
                      <a:pt x="9086273" y="102265"/>
                      <a:pt x="9086273" y="228416"/>
                    </a:cubicBezTo>
                    <a:lnTo>
                      <a:pt x="9086273" y="2055743"/>
                    </a:lnTo>
                    <a:cubicBezTo>
                      <a:pt x="9086273" y="2181894"/>
                      <a:pt x="8984008" y="2284159"/>
                      <a:pt x="8857857" y="2284159"/>
                    </a:cubicBezTo>
                    <a:lnTo>
                      <a:pt x="228416" y="2284159"/>
                    </a:lnTo>
                    <a:cubicBezTo>
                      <a:pt x="102265" y="2284159"/>
                      <a:pt x="0" y="2181894"/>
                      <a:pt x="0" y="2055743"/>
                    </a:cubicBezTo>
                    <a:lnTo>
                      <a:pt x="0" y="228416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67590" tIns="121920" rIns="121921" bIns="121920" numCol="1" spcCol="1270" anchor="t" anchorCtr="0">
                <a:normAutofit/>
              </a:bodyPr>
              <a:lstStyle/>
              <a:p>
                <a:pPr marL="228600" lvl="2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2400" kern="1200" dirty="0">
                  <a:latin typeface="+mj-lt"/>
                </a:endParaRPr>
              </a:p>
              <a:p>
                <a:pPr marL="457200" lvl="2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2400" kern="1200" dirty="0"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13578" y="3556695"/>
                <a:ext cx="8652851" cy="28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TITLE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olidFill>
                      <a:srgbClr val="E87722"/>
                    </a:solidFill>
                  </a:rPr>
                  <a:t>&lt;Convert existing Turbocharger to 3D Digital Twin&gt;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2" t="2828" r="23106" b="3838"/>
            <a:stretch/>
          </p:blipFill>
          <p:spPr>
            <a:xfrm>
              <a:off x="241246" y="805324"/>
              <a:ext cx="1608378" cy="1620781"/>
            </a:xfrm>
            <a:prstGeom prst="ellipse">
              <a:avLst/>
            </a:prstGeom>
            <a:ln w="76200">
              <a:solidFill>
                <a:schemeClr val="accent1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6719977" y="615361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 College/ Institute/ University Name – Dayananda Sagar College Of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2EB1-1712-8802-6D43-8CD22824CB58}"/>
              </a:ext>
            </a:extLst>
          </p:cNvPr>
          <p:cNvSpPr txBox="1"/>
          <p:nvPr/>
        </p:nvSpPr>
        <p:spPr>
          <a:xfrm>
            <a:off x="2150546" y="1572439"/>
            <a:ext cx="3741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3D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C74A8-1773-9999-0A6C-580D9CF1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690" y="1799221"/>
            <a:ext cx="4816257" cy="3720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72FA43-32CF-6714-8896-6D0AC3D4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3" y="2053671"/>
            <a:ext cx="3741576" cy="1915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8B3325-F8E1-4CBC-3CC8-699BFDFC0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3" y="4280962"/>
            <a:ext cx="3741576" cy="16446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86D018-361B-AB9A-8997-B94F4314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836" y="5532004"/>
            <a:ext cx="2755631" cy="3231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75C35C-C66E-ECD4-079C-974008C7B8E5}"/>
              </a:ext>
            </a:extLst>
          </p:cNvPr>
          <p:cNvSpPr txBox="1"/>
          <p:nvPr/>
        </p:nvSpPr>
        <p:spPr>
          <a:xfrm>
            <a:off x="3079102" y="3968783"/>
            <a:ext cx="251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Fig.6.Gasket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2DAA64-22EA-A15D-BA1E-74F6B721DD11}"/>
              </a:ext>
            </a:extLst>
          </p:cNvPr>
          <p:cNvSpPr txBox="1"/>
          <p:nvPr/>
        </p:nvSpPr>
        <p:spPr>
          <a:xfrm>
            <a:off x="3079102" y="5887987"/>
            <a:ext cx="222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0000"/>
                </a:solidFill>
              </a:rPr>
              <a:t>Fig.7.Gasket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419A09-DB19-E00A-3230-B11CCEE03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89" y="6093452"/>
            <a:ext cx="3859102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36032"/>
      </p:ext>
    </p:extLst>
  </p:cSld>
  <p:clrMapOvr>
    <a:masterClrMapping/>
  </p:clrMapOvr>
</p:sld>
</file>

<file path=ppt/theme/theme1.xml><?xml version="1.0" encoding="utf-8"?>
<a:theme xmlns:a="http://schemas.openxmlformats.org/drawingml/2006/main" name="La Fondation Template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ptx" id="{0A837A4A-5C86-4679-9238-73C6637BEE08}" vid="{7F116F8F-D80B-40F8-9D9C-F8D67F7F43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 Fondation Template-Blue</Template>
  <TotalTime>12016</TotalTime>
  <Words>820</Words>
  <Application>Microsoft Office PowerPoint</Application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Narrow</vt:lpstr>
      <vt:lpstr>Calibri</vt:lpstr>
      <vt:lpstr>Times New Roman</vt:lpstr>
      <vt:lpstr>Wingdings</vt:lpstr>
      <vt:lpstr>Wingdings 3</vt:lpstr>
      <vt:lpstr>La Fondation Template</vt:lpstr>
      <vt:lpstr> REPORT: Engineering DESIGN Internship – Phase I [1/12] </vt:lpstr>
      <vt:lpstr> REPORT: Engineering DESIGN Internship – Phase I [2/12] </vt:lpstr>
      <vt:lpstr> REPORT: Engineering DESIGN Internship – Phase I [3/12] </vt:lpstr>
      <vt:lpstr> REPORT: Engineering DESIGN Internship – Phase I [4/12] </vt:lpstr>
      <vt:lpstr> REPORT: Engineering DESIGN Internship – Phase I [5/12] </vt:lpstr>
      <vt:lpstr> REPORT: Engineering DESIGN Internship – Phase I [6/12] </vt:lpstr>
      <vt:lpstr> REPORT: Engineering DESIGN Internship – Phase I [7/12] </vt:lpstr>
      <vt:lpstr> REPORT: Engineering DESIGN Internship – Phase I [8/12] </vt:lpstr>
      <vt:lpstr> REPORT: Engineering DESIGN Internship – Phase I [9/12] </vt:lpstr>
      <vt:lpstr> REPORT: Engineering DESIGN Internship – Phase I [10/12] </vt:lpstr>
      <vt:lpstr> REPORT: Engineering DESIGN Internship – Phase I [11/12] </vt:lpstr>
      <vt:lpstr> REPORT: Engineering DESIGN Internship – Phase I [12/12] 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PILLAI Krishna (CONTRACTOR)</dc:creator>
  <cp:lastModifiedBy>Aman Kumar</cp:lastModifiedBy>
  <cp:revision>542</cp:revision>
  <dcterms:created xsi:type="dcterms:W3CDTF">2019-09-18T06:58:06Z</dcterms:created>
  <dcterms:modified xsi:type="dcterms:W3CDTF">2024-07-06T14:50:55Z</dcterms:modified>
</cp:coreProperties>
</file>